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4"/>
  </p:sldMasterIdLst>
  <p:notesMasterIdLst>
    <p:notesMasterId r:id="rId7"/>
  </p:notesMasterIdLst>
  <p:sldIdLst>
    <p:sldId id="265" r:id="rId5"/>
    <p:sldId id="264" r:id="rId6"/>
  </p:sldIdLst>
  <p:sldSz cx="9144000" cy="6858000" type="screen4x3"/>
  <p:notesSz cx="6807200" cy="9939338"/>
  <p:defaultTextStyle>
    <a:defPPr>
      <a:defRPr lang="de-DE"/>
    </a:defPPr>
    <a:lvl1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Trebuchet MS" pitchFamily="34" charset="0"/>
        <a:ea typeface="Trebuchet MS" pitchFamily="34" charset="0"/>
        <a:cs typeface="Trebuchet MS" pitchFamily="34" charset="0"/>
        <a:sym typeface="Trebuchet MS" pitchFamily="34" charset="0"/>
      </a:defRPr>
    </a:lvl1pPr>
    <a:lvl2pPr marL="4572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Trebuchet MS" pitchFamily="34" charset="0"/>
        <a:ea typeface="Trebuchet MS" pitchFamily="34" charset="0"/>
        <a:cs typeface="Trebuchet MS" pitchFamily="34" charset="0"/>
        <a:sym typeface="Trebuchet MS" pitchFamily="34" charset="0"/>
      </a:defRPr>
    </a:lvl2pPr>
    <a:lvl3pPr marL="9144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Trebuchet MS" pitchFamily="34" charset="0"/>
        <a:ea typeface="Trebuchet MS" pitchFamily="34" charset="0"/>
        <a:cs typeface="Trebuchet MS" pitchFamily="34" charset="0"/>
        <a:sym typeface="Trebuchet MS" pitchFamily="34" charset="0"/>
      </a:defRPr>
    </a:lvl3pPr>
    <a:lvl4pPr marL="13716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Trebuchet MS" pitchFamily="34" charset="0"/>
        <a:ea typeface="Trebuchet MS" pitchFamily="34" charset="0"/>
        <a:cs typeface="Trebuchet MS" pitchFamily="34" charset="0"/>
        <a:sym typeface="Trebuchet MS" pitchFamily="34" charset="0"/>
      </a:defRPr>
    </a:lvl4pPr>
    <a:lvl5pPr marL="18288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Trebuchet MS" pitchFamily="34" charset="0"/>
        <a:ea typeface="Trebuchet MS" pitchFamily="34" charset="0"/>
        <a:cs typeface="Trebuchet MS" pitchFamily="34" charset="0"/>
        <a:sym typeface="Trebuchet MS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Trebuchet MS" pitchFamily="34" charset="0"/>
        <a:ea typeface="Trebuchet MS" pitchFamily="34" charset="0"/>
        <a:cs typeface="Trebuchet MS" pitchFamily="34" charset="0"/>
        <a:sym typeface="Trebuchet MS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Trebuchet MS" pitchFamily="34" charset="0"/>
        <a:ea typeface="Trebuchet MS" pitchFamily="34" charset="0"/>
        <a:cs typeface="Trebuchet MS" pitchFamily="34" charset="0"/>
        <a:sym typeface="Trebuchet MS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Trebuchet MS" pitchFamily="34" charset="0"/>
        <a:ea typeface="Trebuchet MS" pitchFamily="34" charset="0"/>
        <a:cs typeface="Trebuchet MS" pitchFamily="34" charset="0"/>
        <a:sym typeface="Trebuchet MS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Trebuchet MS" pitchFamily="34" charset="0"/>
        <a:ea typeface="Trebuchet MS" pitchFamily="34" charset="0"/>
        <a:cs typeface="Trebuchet MS" pitchFamily="34" charset="0"/>
        <a:sym typeface="Trebuchet M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4B6E3"/>
    <a:srgbClr val="003882"/>
    <a:srgbClr val="FF9933"/>
    <a:srgbClr val="E2C338"/>
    <a:srgbClr val="E2C440"/>
    <a:srgbClr val="2281C4"/>
    <a:srgbClr val="B2C1DB"/>
    <a:srgbClr val="E6E6E6"/>
    <a:srgbClr val="FFC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821" autoAdjust="0"/>
  </p:normalViewPr>
  <p:slideViewPr>
    <p:cSldViewPr>
      <p:cViewPr varScale="1">
        <p:scale>
          <a:sx n="126" d="100"/>
          <a:sy n="126" d="100"/>
        </p:scale>
        <p:origin x="109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7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7627" y="4721186"/>
            <a:ext cx="4991947" cy="4472702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>
                <a:sym typeface="Avenir Roman" charset="0"/>
              </a:rPr>
              <a:t>Click to edit Master text styles</a:t>
            </a:r>
          </a:p>
          <a:p>
            <a:pPr lvl="1"/>
            <a:r>
              <a:rPr lang="de-DE">
                <a:sym typeface="Avenir Roman" charset="0"/>
              </a:rPr>
              <a:t>Second level</a:t>
            </a:r>
          </a:p>
          <a:p>
            <a:pPr lvl="2"/>
            <a:r>
              <a:rPr lang="de-DE">
                <a:sym typeface="Avenir Roman" charset="0"/>
              </a:rPr>
              <a:t>Third level</a:t>
            </a:r>
          </a:p>
          <a:p>
            <a:pPr lvl="3"/>
            <a:r>
              <a:rPr lang="de-DE">
                <a:sym typeface="Avenir Roman" charset="0"/>
              </a:rPr>
              <a:t>Fourth level</a:t>
            </a:r>
          </a:p>
          <a:p>
            <a:pPr lvl="4"/>
            <a:r>
              <a:rPr lang="de-DE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657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16725" y="85725"/>
            <a:ext cx="2146300" cy="67722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73063" y="85725"/>
            <a:ext cx="6291262" cy="67722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4650" y="1073150"/>
            <a:ext cx="4217988" cy="578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5038" y="1073150"/>
            <a:ext cx="4217987" cy="578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/>
          </p:cNvSpPr>
          <p:nvPr/>
        </p:nvSpPr>
        <p:spPr bwMode="auto">
          <a:xfrm>
            <a:off x="207963" y="252413"/>
            <a:ext cx="71437" cy="6359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1F497D"/>
          </a:solidFill>
          <a:ln w="25400" cap="flat" cmpd="sng">
            <a:solidFill>
              <a:srgbClr val="1F497D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027" name="AutoShape 3"/>
          <p:cNvSpPr>
            <a:spLocks/>
          </p:cNvSpPr>
          <p:nvPr/>
        </p:nvSpPr>
        <p:spPr bwMode="auto">
          <a:xfrm>
            <a:off x="179388" y="995363"/>
            <a:ext cx="142875" cy="107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029" name="AutoShape 5"/>
          <p:cNvSpPr>
            <a:spLocks/>
          </p:cNvSpPr>
          <p:nvPr/>
        </p:nvSpPr>
        <p:spPr bwMode="auto">
          <a:xfrm>
            <a:off x="174625" y="982663"/>
            <a:ext cx="144463" cy="139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030" name="AutoShape 6"/>
          <p:cNvSpPr>
            <a:spLocks/>
          </p:cNvSpPr>
          <p:nvPr/>
        </p:nvSpPr>
        <p:spPr bwMode="auto">
          <a:xfrm>
            <a:off x="177800" y="1509713"/>
            <a:ext cx="142875" cy="139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031" name="AutoShape 7"/>
          <p:cNvSpPr>
            <a:spLocks/>
          </p:cNvSpPr>
          <p:nvPr/>
        </p:nvSpPr>
        <p:spPr bwMode="auto">
          <a:xfrm>
            <a:off x="374650" y="271463"/>
            <a:ext cx="5915025" cy="615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45719" tIns="45719" rIns="45719" bIns="45719" anchor="ctr"/>
          <a:lstStyle/>
          <a:p>
            <a:br>
              <a:rPr lang="de-DE">
                <a:solidFill>
                  <a:srgbClr val="1F497D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</a:br>
            <a:endParaRPr lang="de-DE"/>
          </a:p>
        </p:txBody>
      </p:sp>
      <p:sp>
        <p:nvSpPr>
          <p:cNvPr id="1032" name="AutoShape 8"/>
          <p:cNvSpPr>
            <a:spLocks/>
          </p:cNvSpPr>
          <p:nvPr/>
        </p:nvSpPr>
        <p:spPr bwMode="auto">
          <a:xfrm>
            <a:off x="206375" y="1146175"/>
            <a:ext cx="76200" cy="341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8093C4"/>
          </a:solidFill>
          <a:ln w="25400" cap="flat" cmpd="sng">
            <a:solidFill>
              <a:srgbClr val="8093C4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033" name="AutoShape 9"/>
          <p:cNvSpPr>
            <a:spLocks/>
          </p:cNvSpPr>
          <p:nvPr/>
        </p:nvSpPr>
        <p:spPr bwMode="auto">
          <a:xfrm>
            <a:off x="207963" y="252413"/>
            <a:ext cx="71437" cy="6359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1F497D"/>
          </a:solidFill>
          <a:ln w="25400" cap="flat" cmpd="sng">
            <a:solidFill>
              <a:srgbClr val="1F497D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034" name="AutoShape 10"/>
          <p:cNvSpPr>
            <a:spLocks/>
          </p:cNvSpPr>
          <p:nvPr/>
        </p:nvSpPr>
        <p:spPr bwMode="auto">
          <a:xfrm>
            <a:off x="179388" y="995363"/>
            <a:ext cx="142875" cy="107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035" name="AutoShape 11"/>
          <p:cNvSpPr>
            <a:spLocks/>
          </p:cNvSpPr>
          <p:nvPr/>
        </p:nvSpPr>
        <p:spPr bwMode="auto">
          <a:xfrm>
            <a:off x="174625" y="982663"/>
            <a:ext cx="144463" cy="139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036" name="AutoShape 12"/>
          <p:cNvSpPr>
            <a:spLocks/>
          </p:cNvSpPr>
          <p:nvPr/>
        </p:nvSpPr>
        <p:spPr bwMode="auto">
          <a:xfrm>
            <a:off x="177800" y="1509713"/>
            <a:ext cx="142875" cy="139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037" name="Rectangle 13"/>
          <p:cNvSpPr>
            <a:spLocks noGrp="1"/>
          </p:cNvSpPr>
          <p:nvPr>
            <p:ph type="body" idx="1"/>
          </p:nvPr>
        </p:nvSpPr>
        <p:spPr bwMode="auto">
          <a:xfrm>
            <a:off x="374650" y="1073150"/>
            <a:ext cx="8588375" cy="57848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>
                <a:sym typeface="Helvetica" pitchFamily="2" charset="0"/>
              </a:rPr>
              <a:t>Click to edit Master text styles</a:t>
            </a:r>
          </a:p>
          <a:p>
            <a:pPr lvl="1"/>
            <a:r>
              <a:rPr lang="de-DE">
                <a:sym typeface="Helvetica" pitchFamily="2" charset="0"/>
              </a:rPr>
              <a:t>Second level</a:t>
            </a:r>
          </a:p>
          <a:p>
            <a:pPr lvl="2"/>
            <a:r>
              <a:rPr lang="de-DE">
                <a:sym typeface="Helvetica" pitchFamily="2" charset="0"/>
              </a:rPr>
              <a:t>Third level</a:t>
            </a:r>
          </a:p>
          <a:p>
            <a:pPr lvl="3"/>
            <a:r>
              <a:rPr lang="de-DE">
                <a:sym typeface="Helvetica" pitchFamily="2" charset="0"/>
              </a:rPr>
              <a:t>Fourth level</a:t>
            </a:r>
          </a:p>
          <a:p>
            <a:pPr lvl="4"/>
            <a:r>
              <a:rPr lang="de-DE">
                <a:sym typeface="Helvetica" pitchFamily="2" charset="0"/>
              </a:rPr>
              <a:t>Fifth level</a:t>
            </a:r>
          </a:p>
        </p:txBody>
      </p:sp>
      <p:sp>
        <p:nvSpPr>
          <p:cNvPr id="1038" name="Rectangle 14"/>
          <p:cNvSpPr>
            <a:spLocks noGrp="1"/>
          </p:cNvSpPr>
          <p:nvPr>
            <p:ph type="title"/>
          </p:nvPr>
        </p:nvSpPr>
        <p:spPr bwMode="auto">
          <a:xfrm>
            <a:off x="373063" y="85725"/>
            <a:ext cx="5915025" cy="98742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>
                <a:sym typeface="Helvetica" pitchFamily="2" charset="0"/>
              </a:rPr>
              <a:t>Click to edit Master title style</a:t>
            </a:r>
          </a:p>
        </p:txBody>
      </p:sp>
      <p:sp>
        <p:nvSpPr>
          <p:cNvPr id="1039" name="AutoShape 15"/>
          <p:cNvSpPr>
            <a:spLocks/>
          </p:cNvSpPr>
          <p:nvPr/>
        </p:nvSpPr>
        <p:spPr bwMode="auto">
          <a:xfrm>
            <a:off x="206375" y="1146175"/>
            <a:ext cx="76200" cy="341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8093C4"/>
          </a:solidFill>
          <a:ln w="25400" cap="flat" cmpd="sng">
            <a:solidFill>
              <a:srgbClr val="8093C4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pitchFamily="2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2" charset="0"/>
          <a:ea typeface="Helvetica" pitchFamily="2" charset="0"/>
          <a:cs typeface="Helvetica" pitchFamily="2" charset="0"/>
          <a:sym typeface="Helvetica" pitchFamily="2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2" charset="0"/>
          <a:ea typeface="Helvetica" pitchFamily="2" charset="0"/>
          <a:cs typeface="Helvetica" pitchFamily="2" charset="0"/>
          <a:sym typeface="Helvetica" pitchFamily="2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2" charset="0"/>
          <a:ea typeface="Helvetica" pitchFamily="2" charset="0"/>
          <a:cs typeface="Helvetica" pitchFamily="2" charset="0"/>
          <a:sym typeface="Helvetica" pitchFamily="2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2" charset="0"/>
          <a:ea typeface="Helvetica" pitchFamily="2" charset="0"/>
          <a:cs typeface="Helvetica" pitchFamily="2" charset="0"/>
          <a:sym typeface="Helvetica" pitchFamily="2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2" charset="0"/>
          <a:ea typeface="Helvetica" pitchFamily="2" charset="0"/>
          <a:cs typeface="Helvetica" pitchFamily="2" charset="0"/>
          <a:sym typeface="Helvetica" pitchFamily="2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2" charset="0"/>
          <a:ea typeface="Helvetica" pitchFamily="2" charset="0"/>
          <a:cs typeface="Helvetica" pitchFamily="2" charset="0"/>
          <a:sym typeface="Helvetica" pitchFamily="2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2" charset="0"/>
          <a:ea typeface="Helvetica" pitchFamily="2" charset="0"/>
          <a:cs typeface="Helvetica" pitchFamily="2" charset="0"/>
          <a:sym typeface="Helvetica" pitchFamily="2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2" charset="0"/>
          <a:ea typeface="Helvetica" pitchFamily="2" charset="0"/>
          <a:cs typeface="Helvetica" pitchFamily="2" charset="0"/>
          <a:sym typeface="Helvetica" pitchFamily="2" charset="0"/>
        </a:defRPr>
      </a:lvl9pPr>
    </p:titleStyle>
    <p:bodyStyle>
      <a:lvl1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2" charset="0"/>
        </a:defRPr>
      </a:lvl1pPr>
      <a:lvl2pPr marL="228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2" charset="0"/>
        </a:defRPr>
      </a:lvl2pPr>
      <a:lvl3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2" charset="0"/>
        </a:defRPr>
      </a:lvl3pPr>
      <a:lvl4pPr marL="685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2" charset="0"/>
        </a:defRPr>
      </a:lvl4pPr>
      <a:lvl5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2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2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2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2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pitchFamily="2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6A3337A-A236-2BFC-AD7F-27A08C736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537304-774E-6DC2-B339-0F252B461B55}"/>
              </a:ext>
            </a:extLst>
          </p:cNvPr>
          <p:cNvSpPr/>
          <p:nvPr/>
        </p:nvSpPr>
        <p:spPr bwMode="auto">
          <a:xfrm>
            <a:off x="323528" y="1052736"/>
            <a:ext cx="8496944" cy="5688632"/>
          </a:xfrm>
          <a:prstGeom prst="rect">
            <a:avLst/>
          </a:prstGeom>
          <a:solidFill>
            <a:schemeClr val="accent3">
              <a:alpha val="69804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8000" rIns="18000" bIns="1800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F535EE-C693-4E60-99FA-60F9D2FB8BE8}"/>
              </a:ext>
            </a:extLst>
          </p:cNvPr>
          <p:cNvSpPr txBox="1"/>
          <p:nvPr/>
        </p:nvSpPr>
        <p:spPr>
          <a:xfrm>
            <a:off x="467544" y="332656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KUNDEN</a:t>
            </a:r>
            <a:r>
              <a:rPr lang="de-DE" sz="1600" dirty="0">
                <a:solidFill>
                  <a:srgbClr val="003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TAGUNG </a:t>
            </a:r>
            <a:r>
              <a:rPr lang="de-DE" sz="1600" b="1" dirty="0">
                <a:solidFill>
                  <a:srgbClr val="003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r>
              <a:rPr lang="de-DE" sz="1600" b="1" dirty="0">
                <a:solidFill>
                  <a:srgbClr val="003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 1 – Donnerstag, 30. März</a:t>
            </a:r>
            <a:endParaRPr lang="de-DE" sz="1600" b="1" dirty="0">
              <a:solidFill>
                <a:srgbClr val="003882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778CB0A-A27B-4CE3-9016-F1273D2B2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3763" y="453400"/>
            <a:ext cx="1676709" cy="401985"/>
          </a:xfrm>
          <a:prstGeom prst="rect">
            <a:avLst/>
          </a:prstGeom>
        </p:spPr>
      </p:pic>
      <p:graphicFrame>
        <p:nvGraphicFramePr>
          <p:cNvPr id="10" name="Tabelle 5">
            <a:extLst>
              <a:ext uri="{FF2B5EF4-FFF2-40B4-BE49-F238E27FC236}">
                <a16:creationId xmlns:a16="http://schemas.microsoft.com/office/drawing/2014/main" id="{A5B922E4-C37D-4E36-B1A6-64E8D54D4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871619"/>
              </p:ext>
            </p:extLst>
          </p:nvPr>
        </p:nvGraphicFramePr>
        <p:xfrm>
          <a:off x="467544" y="1114781"/>
          <a:ext cx="8208912" cy="554586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41251">
                  <a:extLst>
                    <a:ext uri="{9D8B030D-6E8A-4147-A177-3AD203B41FA5}">
                      <a16:colId xmlns:a16="http://schemas.microsoft.com/office/drawing/2014/main" val="3277988576"/>
                    </a:ext>
                  </a:extLst>
                </a:gridCol>
                <a:gridCol w="6367661">
                  <a:extLst>
                    <a:ext uri="{9D8B030D-6E8A-4147-A177-3AD203B41FA5}">
                      <a16:colId xmlns:a16="http://schemas.microsoft.com/office/drawing/2014/main" val="738874057"/>
                    </a:ext>
                  </a:extLst>
                </a:gridCol>
              </a:tblGrid>
              <a:tr h="5424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dirty="0">
                          <a:solidFill>
                            <a:schemeClr val="tx1"/>
                          </a:solidFill>
                        </a:rPr>
                        <a:t>12.00 – 12.45 Uhr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sym typeface="Trebuchet MS" pitchFamily="34" charset="0"/>
                        </a:rPr>
                        <a:t>Spaziergang rund um die Residenz – Führung mit Frank Linneberg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426261"/>
                  </a:ext>
                </a:extLst>
              </a:tr>
              <a:tr h="487526"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rgbClr val="14B6E3"/>
                          </a:solidFill>
                        </a:rPr>
                        <a:t>13.00 – 13.20 Uhr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B6E3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Begrüßung und Einführung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Dr. Christian Schneider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711278"/>
                  </a:ext>
                </a:extLst>
              </a:tr>
              <a:tr h="571428"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rgbClr val="14B6E3"/>
                          </a:solidFill>
                        </a:rPr>
                        <a:t>13.20 – 14.00 Uhr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B6E3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Vergaberecht aktuell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Günther Pinkenburg (MAYBURG Rechtsanwaltsgesellschaft)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83438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14.00 – 14.15 Uhr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Kommunikationspause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27481"/>
                  </a:ext>
                </a:extLst>
              </a:tr>
              <a:tr h="487526"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rgbClr val="14B6E3"/>
                          </a:solidFill>
                        </a:rPr>
                        <a:t>14.15 – 14.45 Uhr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B6E3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AI BEDARFS</a:t>
                      </a:r>
                      <a:r>
                        <a:rPr kumimoji="0" lang="de-D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B6E3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MANAGER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Sascha Jütterschenke/Friederike Pospiech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138668"/>
                  </a:ext>
                </a:extLst>
              </a:tr>
              <a:tr h="487526"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rgbClr val="14B6E3"/>
                          </a:solidFill>
                        </a:rPr>
                        <a:t>14.45 – 15.15 Uhr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rgbClr val="14B6E3"/>
                          </a:solidFill>
                        </a:rPr>
                        <a:t>AI EINKAUFS</a:t>
                      </a:r>
                      <a:r>
                        <a:rPr lang="de-DE" sz="1300" b="0" dirty="0">
                          <a:solidFill>
                            <a:srgbClr val="14B6E3"/>
                          </a:solidFill>
                        </a:rPr>
                        <a:t>MANAGER (im neuen Gewand)</a:t>
                      </a:r>
                    </a:p>
                    <a:p>
                      <a:pPr algn="ctr"/>
                      <a:r>
                        <a:rPr lang="de-DE" sz="1200" b="1" strike="noStrike" dirty="0">
                          <a:solidFill>
                            <a:schemeClr val="tx1"/>
                          </a:solidFill>
                        </a:rPr>
                        <a:t>Timothy Kuun/Philip Salzborn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29327"/>
                  </a:ext>
                </a:extLst>
              </a:tr>
              <a:tr h="374800"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15.15 – 15.45 Uhr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Kommunikationspause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843398"/>
                  </a:ext>
                </a:extLst>
              </a:tr>
              <a:tr h="487526"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rgbClr val="14B6E3"/>
                          </a:solidFill>
                        </a:rPr>
                        <a:t>15.45 – 16.15 Uhr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B6E3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AI VERGABE</a:t>
                      </a:r>
                      <a:r>
                        <a:rPr kumimoji="0" lang="de-D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B6E3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MANAGER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Florian Frankenberger/Andre Maas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66391"/>
                  </a:ext>
                </a:extLst>
              </a:tr>
              <a:tr h="487526"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rgbClr val="14B6E3"/>
                          </a:solidFill>
                        </a:rPr>
                        <a:t>16.15 – 17:00 Uhr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4B6E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OZG-Dienste Datenservice öffentlicher Einkauf und Präqualifizierungsservice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Peter Büsing (Freie Hansestadt Bremen) /Darian Hasshoff (</a:t>
                      </a:r>
                      <a:r>
                        <a:rPr kumimoji="0" lang="de-D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Nortal</a:t>
                      </a: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62069"/>
                  </a:ext>
                </a:extLst>
              </a:tr>
              <a:tr h="361366"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17.00 – 17.10 Uhr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Kommunikationspause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97497"/>
                  </a:ext>
                </a:extLst>
              </a:tr>
              <a:tr h="4875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dirty="0">
                          <a:solidFill>
                            <a:srgbClr val="14B6E3"/>
                          </a:solidFill>
                        </a:rPr>
                        <a:t>17.10 – 18.00 Uhr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rgbClr val="14B6E3"/>
                          </a:solidFill>
                        </a:rPr>
                        <a:t>Wie würden Sie entscheiden?</a:t>
                      </a:r>
                      <a:endParaRPr lang="de-DE" sz="1300" b="0" dirty="0">
                        <a:solidFill>
                          <a:srgbClr val="14B6E3"/>
                        </a:solidFill>
                      </a:endParaRPr>
                    </a:p>
                    <a:p>
                      <a:pPr algn="ctr"/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Robert Pflichtbeil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302685"/>
                  </a:ext>
                </a:extLst>
              </a:tr>
              <a:tr h="388235"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chemeClr val="tx1"/>
                          </a:solidFill>
                        </a:rPr>
                        <a:t>19:00 Uhr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Gemeinsames Abendessen</a:t>
                      </a:r>
                      <a:endParaRPr lang="de-DE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045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89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109FC4A-6F80-026A-BE3D-005612A47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9F813C9-45D2-6E16-7026-F53CFF59C30F}"/>
              </a:ext>
            </a:extLst>
          </p:cNvPr>
          <p:cNvSpPr/>
          <p:nvPr/>
        </p:nvSpPr>
        <p:spPr bwMode="auto">
          <a:xfrm>
            <a:off x="323527" y="1196751"/>
            <a:ext cx="8496944" cy="4896545"/>
          </a:xfrm>
          <a:prstGeom prst="rect">
            <a:avLst/>
          </a:prstGeom>
          <a:solidFill>
            <a:schemeClr val="accent3">
              <a:alpha val="69804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8000" rIns="18000" bIns="1800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F535EE-C693-4E60-99FA-60F9D2FB8BE8}"/>
              </a:ext>
            </a:extLst>
          </p:cNvPr>
          <p:cNvSpPr txBox="1"/>
          <p:nvPr/>
        </p:nvSpPr>
        <p:spPr>
          <a:xfrm>
            <a:off x="467543" y="332656"/>
            <a:ext cx="547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  <a:r>
              <a:rPr lang="de-DE" sz="1600" b="1">
                <a:solidFill>
                  <a:srgbClr val="003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KUNDEN</a:t>
            </a:r>
            <a:r>
              <a:rPr lang="de-DE" sz="1600">
                <a:solidFill>
                  <a:srgbClr val="003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TAGUNG </a:t>
            </a:r>
            <a:r>
              <a:rPr lang="de-DE" sz="1600" b="1">
                <a:solidFill>
                  <a:srgbClr val="003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de-DE" sz="1600" b="1" dirty="0">
              <a:solidFill>
                <a:srgbClr val="0038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600" b="1" dirty="0">
                <a:solidFill>
                  <a:srgbClr val="003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 2 – Freitag, 31. März</a:t>
            </a:r>
            <a:endParaRPr lang="de-DE" sz="1600" b="1" dirty="0">
              <a:solidFill>
                <a:srgbClr val="003882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778CB0A-A27B-4CE3-9016-F1273D2B2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3762" y="473384"/>
            <a:ext cx="1676709" cy="401985"/>
          </a:xfrm>
          <a:prstGeom prst="rect">
            <a:avLst/>
          </a:prstGeom>
        </p:spPr>
      </p:pic>
      <p:graphicFrame>
        <p:nvGraphicFramePr>
          <p:cNvPr id="10" name="Tabelle 5">
            <a:extLst>
              <a:ext uri="{FF2B5EF4-FFF2-40B4-BE49-F238E27FC236}">
                <a16:creationId xmlns:a16="http://schemas.microsoft.com/office/drawing/2014/main" id="{A5B922E4-C37D-4E36-B1A6-64E8D54D4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86992"/>
              </p:ext>
            </p:extLst>
          </p:nvPr>
        </p:nvGraphicFramePr>
        <p:xfrm>
          <a:off x="467543" y="1271439"/>
          <a:ext cx="8208913" cy="471715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41251">
                  <a:extLst>
                    <a:ext uri="{9D8B030D-6E8A-4147-A177-3AD203B41FA5}">
                      <a16:colId xmlns:a16="http://schemas.microsoft.com/office/drawing/2014/main" val="3277988576"/>
                    </a:ext>
                  </a:extLst>
                </a:gridCol>
                <a:gridCol w="3487341">
                  <a:extLst>
                    <a:ext uri="{9D8B030D-6E8A-4147-A177-3AD203B41FA5}">
                      <a16:colId xmlns:a16="http://schemas.microsoft.com/office/drawing/2014/main" val="738874057"/>
                    </a:ext>
                  </a:extLst>
                </a:gridCol>
                <a:gridCol w="2880321">
                  <a:extLst>
                    <a:ext uri="{9D8B030D-6E8A-4147-A177-3AD203B41FA5}">
                      <a16:colId xmlns:a16="http://schemas.microsoft.com/office/drawing/2014/main" val="179980859"/>
                    </a:ext>
                  </a:extLst>
                </a:gridCol>
              </a:tblGrid>
              <a:tr h="623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>
                          <a:solidFill>
                            <a:srgbClr val="14B6E3"/>
                          </a:solidFill>
                        </a:rPr>
                        <a:t>09.00 – 10.30 Uhr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B6E3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sym typeface="Trebuchet MS" pitchFamily="34" charset="0"/>
                        </a:rPr>
                        <a:t>Kundenforum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426261"/>
                  </a:ext>
                </a:extLst>
              </a:tr>
              <a:tr h="534775"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10.30 – 10.45 Uhr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Kommunikationspause</a:t>
                      </a:r>
                      <a:endParaRPr lang="de-DE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711278"/>
                  </a:ext>
                </a:extLst>
              </a:tr>
              <a:tr h="656524"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rgbClr val="14B6E3"/>
                          </a:solidFill>
                        </a:rPr>
                        <a:t>10.45 – 11.15 Uhr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B6E3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Lieferkettengesetz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Dr. Andreas Kannt (Fraunhofer-Institut)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B6E3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AVA-Lösung </a:t>
                      </a:r>
                      <a:r>
                        <a:rPr kumimoji="0" lang="de-D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B6E3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der nächsten Generation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Andre Steffin (G&amp;W Software)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83438"/>
                  </a:ext>
                </a:extLst>
              </a:tr>
              <a:tr h="812922"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rgbClr val="14B6E3"/>
                          </a:solidFill>
                        </a:rPr>
                        <a:t>11.15 – 11.45 Uhr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B6E3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Kommunale Beschaffungsbündelung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 Jürgen Abelshauser (</a:t>
                      </a:r>
                      <a:r>
                        <a:rPr kumimoji="0" lang="de-D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Provitako</a:t>
                      </a: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B6E3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eLearning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 Jürgen Helmerich/Eva </a:t>
                      </a:r>
                      <a:r>
                        <a:rPr kumimoji="0" lang="de-D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Pumpurs</a:t>
                      </a: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138668"/>
                  </a:ext>
                </a:extLst>
              </a:tr>
              <a:tr h="446050">
                <a:tc>
                  <a:txBody>
                    <a:bodyPr/>
                    <a:lstStyle/>
                    <a:p>
                      <a:pPr algn="ctr"/>
                      <a:r>
                        <a:rPr lang="de-DE" sz="13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11.45 – 12.00 Uhr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Kommunikationspause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059503"/>
                  </a:ext>
                </a:extLst>
              </a:tr>
              <a:tr h="1069550"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rgbClr val="14B6E3"/>
                          </a:solidFill>
                        </a:rPr>
                        <a:t>12.00 – 13.30 Uhr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B6E3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AI BESCHAFFUNGS</a:t>
                      </a:r>
                      <a:r>
                        <a:rPr kumimoji="0" lang="de-DE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B6E3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PORTAL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Christian Baltes / Frank Linneberg / Philip Salzborn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529327"/>
                  </a:ext>
                </a:extLst>
              </a:tr>
              <a:tr h="534775"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rgbClr val="000000"/>
                          </a:solidFill>
                        </a:rPr>
                        <a:t>Ab 13.30 Uhr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Gemeinsamer Abschlusslunch</a:t>
                      </a:r>
                      <a:endParaRPr kumimoji="0" lang="de-DE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C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62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08385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Larissa-Design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  <a:ea typeface="Trebuchet MS" pitchFamily="34" charset="0"/>
            <a:cs typeface="Trebuchet MS" pitchFamily="34" charset="0"/>
            <a:sym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  <a:ea typeface="Trebuchet MS" pitchFamily="34" charset="0"/>
            <a:cs typeface="Trebuchet MS" pitchFamily="34" charset="0"/>
            <a:sym typeface="Trebuchet MS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9e64fcf-3aa0-4d37-879e-2605401148a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52297766823524CADBF946FD43A3CA8" ma:contentTypeVersion="15" ma:contentTypeDescription="Ein neues Dokument erstellen." ma:contentTypeScope="" ma:versionID="5ca5da66ff6c5e5685bb6b5610f065cd">
  <xsd:schema xmlns:xsd="http://www.w3.org/2001/XMLSchema" xmlns:xs="http://www.w3.org/2001/XMLSchema" xmlns:p="http://schemas.microsoft.com/office/2006/metadata/properties" xmlns:ns3="dcc00e3e-8d4f-4dc5-b3d7-f080aa85e5c1" xmlns:ns4="09e64fcf-3aa0-4d37-879e-2605401148a4" targetNamespace="http://schemas.microsoft.com/office/2006/metadata/properties" ma:root="true" ma:fieldsID="90d4ae780affc0898d11e54fe9dd23ac" ns3:_="" ns4:_="">
    <xsd:import namespace="dcc00e3e-8d4f-4dc5-b3d7-f080aa85e5c1"/>
    <xsd:import namespace="09e64fcf-3aa0-4d37-879e-2605401148a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SearchPropertie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00e3e-8d4f-4dc5-b3d7-f080aa85e5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64fcf-3aa0-4d37-879e-2605401148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ECE36A-BB1F-48E5-B5B1-EF0F19CECA1B}">
  <ds:schemaRefs>
    <ds:schemaRef ds:uri="http://schemas.microsoft.com/office/2006/documentManagement/types"/>
    <ds:schemaRef ds:uri="http://www.w3.org/XML/1998/namespace"/>
    <ds:schemaRef ds:uri="09e64fcf-3aa0-4d37-879e-2605401148a4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cc00e3e-8d4f-4dc5-b3d7-f080aa85e5c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FD14E4-B54E-4CD8-888F-B71DDE4D02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c00e3e-8d4f-4dc5-b3d7-f080aa85e5c1"/>
    <ds:schemaRef ds:uri="09e64fcf-3aa0-4d37-879e-2605401148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DDFFB9-6C74-467B-BF98-0998E8A83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Bildschirmpräsentation (4:3)</PresentationFormat>
  <Paragraphs>57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 Bold</vt:lpstr>
      <vt:lpstr>Avenir Roman</vt:lpstr>
      <vt:lpstr>Calibri</vt:lpstr>
      <vt:lpstr>Helvetica</vt:lpstr>
      <vt:lpstr>Trebuchet MS</vt:lpstr>
      <vt:lpstr>Larissa-Design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- AI KUNDENTAGUNG 2017</dc:title>
  <dc:creator>Administration Intelligence AG</dc:creator>
  <cp:lastModifiedBy>Deborah Hümpfner</cp:lastModifiedBy>
  <cp:revision>379</cp:revision>
  <cp:lastPrinted>2020-01-31T09:35:59Z</cp:lastPrinted>
  <dcterms:modified xsi:type="dcterms:W3CDTF">2023-02-13T11:09:52Z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0x010100652297766823524CADBF946FD43A3CA8</vt:lpwstr>
  </property>
</Properties>
</file>